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655" r:id="rId2"/>
    <p:sldId id="293" r:id="rId3"/>
    <p:sldId id="308" r:id="rId4"/>
    <p:sldId id="411" r:id="rId5"/>
    <p:sldId id="412" r:id="rId6"/>
    <p:sldId id="413" r:id="rId7"/>
    <p:sldId id="313" r:id="rId8"/>
    <p:sldId id="623" r:id="rId9"/>
    <p:sldId id="321" r:id="rId10"/>
    <p:sldId id="648" r:id="rId11"/>
    <p:sldId id="328" r:id="rId12"/>
    <p:sldId id="649" r:id="rId13"/>
    <p:sldId id="311" r:id="rId14"/>
    <p:sldId id="4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0F1"/>
    <a:srgbClr val="2A90D0"/>
    <a:srgbClr val="4C0C5F"/>
    <a:srgbClr val="2E90D0"/>
    <a:srgbClr val="FFFFFF"/>
    <a:srgbClr val="EDD1E1"/>
    <a:srgbClr val="333333"/>
    <a:srgbClr val="9E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85170" autoAdjust="0"/>
  </p:normalViewPr>
  <p:slideViewPr>
    <p:cSldViewPr snapToGrid="0" showGuides="1">
      <p:cViewPr varScale="1">
        <p:scale>
          <a:sx n="104" d="100"/>
          <a:sy n="104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081BA-132E-42C6-8340-498EB3EDDE2A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C96A-C3F2-48DB-80B6-84EB5C3CE1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 enkelte kunde ér i centrum </a:t>
            </a:r>
          </a:p>
          <a:p>
            <a:pPr lvl="1"/>
            <a:r>
              <a:rPr lang="da-DK" dirty="0"/>
              <a:t>--- kan frit vælge mellem kanaler</a:t>
            </a:r>
          </a:p>
          <a:p>
            <a:pPr lvl="1"/>
            <a:r>
              <a:rPr lang="da-DK" dirty="0"/>
              <a:t>--- kan skifte kanal uden at blive glemt</a:t>
            </a:r>
          </a:p>
          <a:p>
            <a:pPr lvl="1"/>
            <a:r>
              <a:rPr lang="da-DK" dirty="0"/>
              <a:t>--- deler data og får noget igen</a:t>
            </a:r>
          </a:p>
          <a:p>
            <a:r>
              <a:rPr lang="da-DK" dirty="0"/>
              <a:t>Data opsamles systematisk, når kunden interagerer med </a:t>
            </a:r>
            <a:r>
              <a:rPr lang="da-DK" dirty="0" err="1"/>
              <a:t>brandet</a:t>
            </a:r>
            <a:endParaRPr lang="da-DK" dirty="0"/>
          </a:p>
          <a:p>
            <a:r>
              <a:rPr lang="da-DK" dirty="0"/>
              <a:t>Data på hver enkelt kunde anvendes, når det giver mening for </a:t>
            </a:r>
            <a:r>
              <a:rPr lang="da-DK" i="1" dirty="0"/>
              <a:t>relationen</a:t>
            </a:r>
          </a:p>
          <a:p>
            <a:r>
              <a:rPr lang="da-DK" dirty="0"/>
              <a:t>Data udveksles frit mellem alle kanaler</a:t>
            </a:r>
          </a:p>
          <a:p>
            <a:r>
              <a:rPr lang="da-DK" dirty="0"/>
              <a:t>Hver kanal bliver anvendt på egne præmisser</a:t>
            </a:r>
          </a:p>
          <a:p>
            <a:pPr lvl="1"/>
            <a:r>
              <a:rPr lang="da-DK" dirty="0"/>
              <a:t>--- </a:t>
            </a:r>
            <a:r>
              <a:rPr lang="da-DK" dirty="0" err="1"/>
              <a:t>Paid</a:t>
            </a:r>
            <a:r>
              <a:rPr lang="da-DK" dirty="0"/>
              <a:t>, </a:t>
            </a:r>
            <a:r>
              <a:rPr lang="da-DK" dirty="0" err="1"/>
              <a:t>Owned</a:t>
            </a:r>
            <a:r>
              <a:rPr lang="da-DK" dirty="0"/>
              <a:t>, </a:t>
            </a:r>
            <a:r>
              <a:rPr lang="da-DK" dirty="0" err="1"/>
              <a:t>Earned</a:t>
            </a:r>
            <a:endParaRPr lang="da-DK" dirty="0"/>
          </a:p>
          <a:p>
            <a:pPr lvl="1"/>
            <a:r>
              <a:rPr lang="da-DK" dirty="0"/>
              <a:t>--- </a:t>
            </a:r>
            <a:r>
              <a:rPr lang="da-DK" dirty="0" err="1"/>
              <a:t>Pull</a:t>
            </a:r>
            <a:r>
              <a:rPr lang="da-DK" dirty="0"/>
              <a:t> og Push</a:t>
            </a:r>
          </a:p>
          <a:p>
            <a:pPr lvl="1"/>
            <a:r>
              <a:rPr lang="da-DK" dirty="0"/>
              <a:t>--- Salg og service</a:t>
            </a:r>
          </a:p>
          <a:p>
            <a:r>
              <a:rPr lang="da-DK" dirty="0"/>
              <a:t>Der er fælles målsætninger på tværs af virksomheden</a:t>
            </a:r>
          </a:p>
          <a:p>
            <a:endParaRPr lang="da-DK" dirty="0"/>
          </a:p>
          <a:p>
            <a:r>
              <a:rPr lang="da-DK" dirty="0"/>
              <a:t>”Kunden</a:t>
            </a:r>
            <a:r>
              <a:rPr lang="da-DK" baseline="0" dirty="0"/>
              <a:t> har altid været i centrum” – det nye er, at ALLE kanaler er integreret. </a:t>
            </a:r>
          </a:p>
          <a:p>
            <a:r>
              <a:rPr lang="da-DK" baseline="0" dirty="0"/>
              <a:t>Forretningsmæssigt har kunden altid været i centrum – men ikke ”teknologisk”</a:t>
            </a:r>
          </a:p>
          <a:p>
            <a:r>
              <a:rPr lang="da-DK" dirty="0"/>
              <a:t>Ford T – produktionen i centrum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728E-21FC-4683-A37F-9263841FE4C0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8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Permission- og kundevolumen</a:t>
            </a:r>
          </a:p>
          <a:p>
            <a:pPr lvl="1"/>
            <a:r>
              <a:rPr lang="da-DK" sz="1800" dirty="0"/>
              <a:t>Jo flere kunder vi kan nå direkte, desto større samlet effekt</a:t>
            </a:r>
            <a:endParaRPr lang="da-DK" dirty="0"/>
          </a:p>
          <a:p>
            <a:r>
              <a:rPr lang="da-DK" dirty="0"/>
              <a:t>Dataindsamling</a:t>
            </a:r>
          </a:p>
          <a:p>
            <a:pPr lvl="1"/>
            <a:r>
              <a:rPr lang="da-DK" sz="1800" dirty="0"/>
              <a:t>Så vi har detaljerede oplysninger om hvert individ</a:t>
            </a:r>
            <a:endParaRPr lang="da-DK" dirty="0"/>
          </a:p>
          <a:p>
            <a:r>
              <a:rPr lang="da-DK" dirty="0"/>
              <a:t>Kommunikation</a:t>
            </a:r>
          </a:p>
          <a:p>
            <a:pPr lvl="1"/>
            <a:r>
              <a:rPr lang="da-DK" sz="1800" dirty="0"/>
              <a:t>Så vi strikker det rigtige budskab sammen, til den rigtige kunde på det rigtige tidspunkt</a:t>
            </a:r>
          </a:p>
          <a:p>
            <a:r>
              <a:rPr lang="da-DK" dirty="0"/>
              <a:t>Viden og indsigt (data </a:t>
            </a:r>
            <a:r>
              <a:rPr lang="da-DK" dirty="0" err="1"/>
              <a:t>mining</a:t>
            </a:r>
            <a:r>
              <a:rPr lang="da-DK" dirty="0"/>
              <a:t>)</a:t>
            </a:r>
          </a:p>
          <a:p>
            <a:pPr lvl="1"/>
            <a:r>
              <a:rPr lang="da-DK" sz="1800" dirty="0"/>
              <a:t>Så vi ved, hvilken adfærd vi skal motivere eller forebygge</a:t>
            </a:r>
          </a:p>
          <a:p>
            <a:r>
              <a:rPr lang="da-DK" dirty="0"/>
              <a:t>Måling og effekt</a:t>
            </a:r>
          </a:p>
          <a:p>
            <a:pPr lvl="1"/>
            <a:r>
              <a:rPr lang="da-DK" sz="1800" dirty="0"/>
              <a:t>Så vi måler effekten på de rigtige parametre</a:t>
            </a:r>
            <a:endParaRPr lang="da-DK" dirty="0"/>
          </a:p>
          <a:p>
            <a:r>
              <a:rPr lang="da-DK" dirty="0"/>
              <a:t>Organisering</a:t>
            </a:r>
          </a:p>
          <a:p>
            <a:pPr lvl="1"/>
            <a:r>
              <a:rPr lang="da-DK" sz="1800" dirty="0"/>
              <a:t>Organisation- og incitaments-strukturer skal understøtte og </a:t>
            </a:r>
            <a:r>
              <a:rPr lang="da-DK" sz="1800" dirty="0" err="1"/>
              <a:t>facilitere</a:t>
            </a:r>
            <a:r>
              <a:rPr lang="da-DK" sz="1800" dirty="0"/>
              <a:t> </a:t>
            </a:r>
            <a:r>
              <a:rPr lang="da-DK" sz="1800" dirty="0" err="1"/>
              <a:t>omni</a:t>
            </a:r>
            <a:r>
              <a:rPr lang="da-DK" sz="1800" dirty="0"/>
              <a:t> channel</a:t>
            </a:r>
          </a:p>
          <a:p>
            <a:endParaRPr lang="da-DK" dirty="0"/>
          </a:p>
          <a:p>
            <a:r>
              <a:rPr lang="da-DK" dirty="0"/>
              <a:t>Modellen er ikke</a:t>
            </a:r>
            <a:r>
              <a:rPr lang="da-DK" baseline="0" dirty="0"/>
              <a:t> en proces-model – dvs. der er ikke nogen implicit rækkefølge på disciplinerne.</a:t>
            </a:r>
          </a:p>
          <a:p>
            <a:endParaRPr lang="da-DK" dirty="0"/>
          </a:p>
          <a:p>
            <a:r>
              <a:rPr lang="da-DK" dirty="0"/>
              <a:t>SERVICE-PRODUKTUDVIKLING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728E-21FC-4683-A37F-9263841FE4C0}" type="slidenum">
              <a:rPr lang="da-DK" smtClean="0">
                <a:solidFill>
                  <a:srgbClr val="000000"/>
                </a:solidFill>
              </a:rPr>
              <a:pPr/>
              <a:t>5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Permission- og kundevolumen</a:t>
            </a:r>
          </a:p>
          <a:p>
            <a:pPr lvl="1"/>
            <a:r>
              <a:rPr lang="da-DK" sz="1800" dirty="0"/>
              <a:t>Jo flere kunder vi kan nå direkte, desto større samlet effekt</a:t>
            </a:r>
            <a:endParaRPr lang="da-DK" dirty="0"/>
          </a:p>
          <a:p>
            <a:r>
              <a:rPr lang="da-DK" dirty="0"/>
              <a:t>Dataindsamling</a:t>
            </a:r>
          </a:p>
          <a:p>
            <a:pPr lvl="1"/>
            <a:r>
              <a:rPr lang="da-DK" sz="1800" dirty="0"/>
              <a:t>Så vi har detaljerede oplysninger om hvert individ</a:t>
            </a:r>
            <a:endParaRPr lang="da-DK" dirty="0"/>
          </a:p>
          <a:p>
            <a:r>
              <a:rPr lang="da-DK" dirty="0"/>
              <a:t>Kommunikation</a:t>
            </a:r>
          </a:p>
          <a:p>
            <a:pPr lvl="1"/>
            <a:r>
              <a:rPr lang="da-DK" sz="1800" dirty="0"/>
              <a:t>Så vi strikker det rigtige budskab sammen, til den rigtige kunde på det rigtige tidspunkt</a:t>
            </a:r>
          </a:p>
          <a:p>
            <a:r>
              <a:rPr lang="da-DK" dirty="0"/>
              <a:t>Viden og indsigt (data </a:t>
            </a:r>
            <a:r>
              <a:rPr lang="da-DK" dirty="0" err="1"/>
              <a:t>mining</a:t>
            </a:r>
            <a:r>
              <a:rPr lang="da-DK" dirty="0"/>
              <a:t>)</a:t>
            </a:r>
          </a:p>
          <a:p>
            <a:pPr lvl="1"/>
            <a:r>
              <a:rPr lang="da-DK" sz="1800" dirty="0"/>
              <a:t>Så vi ved, hvilken adfærd vi skal motivere eller forebygge</a:t>
            </a:r>
          </a:p>
          <a:p>
            <a:r>
              <a:rPr lang="da-DK" dirty="0"/>
              <a:t>Måling og effekt</a:t>
            </a:r>
          </a:p>
          <a:p>
            <a:pPr lvl="1"/>
            <a:r>
              <a:rPr lang="da-DK" sz="1800" dirty="0"/>
              <a:t>Så vi måler effekten på de rigtige parametre</a:t>
            </a:r>
            <a:endParaRPr lang="da-DK" dirty="0"/>
          </a:p>
          <a:p>
            <a:r>
              <a:rPr lang="da-DK" dirty="0"/>
              <a:t>Organisering</a:t>
            </a:r>
          </a:p>
          <a:p>
            <a:pPr lvl="1"/>
            <a:r>
              <a:rPr lang="da-DK" sz="1800" dirty="0"/>
              <a:t>Organisation- og incitaments-strukturer skal understøtte og </a:t>
            </a:r>
            <a:r>
              <a:rPr lang="da-DK" sz="1800" dirty="0" err="1"/>
              <a:t>facilitere</a:t>
            </a:r>
            <a:r>
              <a:rPr lang="da-DK" sz="1800" dirty="0"/>
              <a:t> </a:t>
            </a:r>
            <a:r>
              <a:rPr lang="da-DK" sz="1800" dirty="0" err="1"/>
              <a:t>omni</a:t>
            </a:r>
            <a:r>
              <a:rPr lang="da-DK" sz="1800" dirty="0"/>
              <a:t> channel</a:t>
            </a:r>
          </a:p>
          <a:p>
            <a:endParaRPr lang="da-DK" dirty="0"/>
          </a:p>
          <a:p>
            <a:r>
              <a:rPr lang="da-DK" dirty="0"/>
              <a:t>Modellen er ikke</a:t>
            </a:r>
            <a:r>
              <a:rPr lang="da-DK" baseline="0" dirty="0"/>
              <a:t> en proces-model – dvs. der er ikke nogen implicit rækkefølge på disciplinerne.</a:t>
            </a:r>
          </a:p>
          <a:p>
            <a:endParaRPr lang="da-DK" dirty="0"/>
          </a:p>
          <a:p>
            <a:r>
              <a:rPr lang="da-DK" dirty="0"/>
              <a:t>SERVICE-PRODUKTUDVIKLING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728E-21FC-4683-A37F-9263841FE4C0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58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kreativiteten / nichen  / </a:t>
            </a:r>
            <a:r>
              <a:rPr lang="da-DK" dirty="0" err="1"/>
              <a:t>storytelling</a:t>
            </a:r>
            <a:r>
              <a:rPr lang="da-DK" dirty="0"/>
              <a:t> / </a:t>
            </a:r>
            <a:r>
              <a:rPr lang="da-DK" dirty="0" err="1"/>
              <a:t>pathos</a:t>
            </a:r>
            <a:endParaRPr lang="da-DK" dirty="0"/>
          </a:p>
          <a:p>
            <a:r>
              <a:rPr lang="da-DK" dirty="0"/>
              <a:t>Kombinér kampagner og 1:1 kommunikation</a:t>
            </a:r>
          </a:p>
          <a:p>
            <a:r>
              <a:rPr lang="da-DK" dirty="0"/>
              <a:t>Segmenter og personaliser kampagnerne i videst mulige omfang</a:t>
            </a:r>
          </a:p>
          <a:p>
            <a:r>
              <a:rPr lang="da-DK" dirty="0"/>
              <a:t>Lav MANGE automation flows HURTIGT</a:t>
            </a:r>
          </a:p>
          <a:p>
            <a:r>
              <a:rPr lang="da-DK" dirty="0"/>
              <a:t>Udnyt AI til at skalere hurtigere og til at øge præcisionen af både anbefalet indhold, produkter og ikke mindst timing</a:t>
            </a:r>
          </a:p>
          <a:p>
            <a:r>
              <a:rPr lang="da-DK" dirty="0"/>
              <a:t>Husk at tænke på tværs af kanaler – ikke mindst </a:t>
            </a:r>
            <a:r>
              <a:rPr lang="da-DK" dirty="0" err="1"/>
              <a:t>owned</a:t>
            </a:r>
            <a:r>
              <a:rPr lang="da-DK" dirty="0"/>
              <a:t> / </a:t>
            </a:r>
            <a:r>
              <a:rPr lang="da-DK" dirty="0" err="1"/>
              <a:t>paid</a:t>
            </a:r>
            <a:r>
              <a:rPr lang="da-DK" dirty="0"/>
              <a:t> media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86AFD-AD65-2F4A-AAF1-D457B1EA857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40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Ét kasseapparat - én </a:t>
            </a:r>
            <a:r>
              <a:rPr lang="da-DK" dirty="0" err="1"/>
              <a:t>supply</a:t>
            </a:r>
            <a:r>
              <a:rPr lang="da-DK" dirty="0"/>
              <a:t> </a:t>
            </a:r>
            <a:r>
              <a:rPr lang="da-DK" dirty="0" err="1"/>
              <a:t>chain</a:t>
            </a: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Alt er i princippet online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da-DK" dirty="0" err="1"/>
              <a:t>pånær</a:t>
            </a:r>
            <a:r>
              <a:rPr lang="da-DK" dirty="0"/>
              <a:t> de</a:t>
            </a:r>
            <a:r>
              <a:rPr lang="da-DK" baseline="0" dirty="0"/>
              <a:t> helt små ting...</a:t>
            </a:r>
            <a:endParaRPr lang="da-DK" dirty="0"/>
          </a:p>
          <a:p>
            <a:r>
              <a:rPr lang="da-DK" dirty="0"/>
              <a:t>Central organisering fra DK</a:t>
            </a:r>
          </a:p>
          <a:p>
            <a:r>
              <a:rPr lang="da-DK" dirty="0"/>
              <a:t>Veltrænet personale med den rigtige teknologi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6AFD-AD65-2F4A-AAF1-D457B1EA857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0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Ét kasseapparat - én </a:t>
            </a:r>
            <a:r>
              <a:rPr lang="da-DK" dirty="0" err="1"/>
              <a:t>supply</a:t>
            </a:r>
            <a:r>
              <a:rPr lang="da-DK" dirty="0"/>
              <a:t> </a:t>
            </a:r>
            <a:r>
              <a:rPr lang="da-DK" dirty="0" err="1"/>
              <a:t>chain</a:t>
            </a: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Alt er i princippet online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da-DK" dirty="0" err="1"/>
              <a:t>pånær</a:t>
            </a:r>
            <a:r>
              <a:rPr lang="da-DK" dirty="0"/>
              <a:t> de</a:t>
            </a:r>
            <a:r>
              <a:rPr lang="da-DK" baseline="0" dirty="0"/>
              <a:t> helt små ting...</a:t>
            </a:r>
            <a:endParaRPr lang="da-DK" dirty="0"/>
          </a:p>
          <a:p>
            <a:r>
              <a:rPr lang="da-DK" dirty="0"/>
              <a:t>Central organisering fra DK</a:t>
            </a:r>
          </a:p>
          <a:p>
            <a:r>
              <a:rPr lang="da-DK" dirty="0"/>
              <a:t>Veltrænet personale med den rigtige teknologi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6AFD-AD65-2F4A-AAF1-D457B1EA857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8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Permission- og kundevolumen</a:t>
            </a:r>
          </a:p>
          <a:p>
            <a:pPr lvl="1"/>
            <a:r>
              <a:rPr lang="da-DK" sz="1800" dirty="0"/>
              <a:t>Jo flere kunder vi kan nå direkte, desto større samlet effekt</a:t>
            </a:r>
            <a:endParaRPr lang="da-DK" dirty="0"/>
          </a:p>
          <a:p>
            <a:r>
              <a:rPr lang="da-DK" dirty="0"/>
              <a:t>Dataindsamling</a:t>
            </a:r>
          </a:p>
          <a:p>
            <a:pPr lvl="1"/>
            <a:r>
              <a:rPr lang="da-DK" sz="1800" dirty="0"/>
              <a:t>Så vi har detaljerede oplysninger om hvert individ</a:t>
            </a:r>
            <a:endParaRPr lang="da-DK" dirty="0"/>
          </a:p>
          <a:p>
            <a:r>
              <a:rPr lang="da-DK" dirty="0"/>
              <a:t>Kommunikation</a:t>
            </a:r>
          </a:p>
          <a:p>
            <a:pPr lvl="1"/>
            <a:r>
              <a:rPr lang="da-DK" sz="1800" dirty="0"/>
              <a:t>Så vi strikker det rigtige budskab sammen, til den rigtige kunde på det rigtige tidspunkt</a:t>
            </a:r>
          </a:p>
          <a:p>
            <a:r>
              <a:rPr lang="da-DK" dirty="0"/>
              <a:t>Viden og indsigt (data </a:t>
            </a:r>
            <a:r>
              <a:rPr lang="da-DK" dirty="0" err="1"/>
              <a:t>mining</a:t>
            </a:r>
            <a:r>
              <a:rPr lang="da-DK" dirty="0"/>
              <a:t>)</a:t>
            </a:r>
          </a:p>
          <a:p>
            <a:pPr lvl="1"/>
            <a:r>
              <a:rPr lang="da-DK" sz="1800" dirty="0"/>
              <a:t>Så vi ved, hvilken adfærd vi skal motivere eller forebygge</a:t>
            </a:r>
          </a:p>
          <a:p>
            <a:r>
              <a:rPr lang="da-DK" dirty="0"/>
              <a:t>Måling og effekt</a:t>
            </a:r>
          </a:p>
          <a:p>
            <a:pPr lvl="1"/>
            <a:r>
              <a:rPr lang="da-DK" sz="1800" dirty="0"/>
              <a:t>Så vi måler effekten på de rigtige parametre</a:t>
            </a:r>
            <a:endParaRPr lang="da-DK" dirty="0"/>
          </a:p>
          <a:p>
            <a:r>
              <a:rPr lang="da-DK" dirty="0"/>
              <a:t>Organisering</a:t>
            </a:r>
          </a:p>
          <a:p>
            <a:pPr lvl="1"/>
            <a:r>
              <a:rPr lang="da-DK" sz="1800" dirty="0"/>
              <a:t>Organisation- og incitaments-strukturer skal understøtte og </a:t>
            </a:r>
            <a:r>
              <a:rPr lang="da-DK" sz="1800" dirty="0" err="1"/>
              <a:t>facilitere</a:t>
            </a:r>
            <a:r>
              <a:rPr lang="da-DK" sz="1800" dirty="0"/>
              <a:t> </a:t>
            </a:r>
            <a:r>
              <a:rPr lang="da-DK" sz="1800" dirty="0" err="1"/>
              <a:t>omni</a:t>
            </a:r>
            <a:r>
              <a:rPr lang="da-DK" sz="1800" dirty="0"/>
              <a:t> channel</a:t>
            </a:r>
          </a:p>
          <a:p>
            <a:endParaRPr lang="da-DK" dirty="0"/>
          </a:p>
          <a:p>
            <a:r>
              <a:rPr lang="da-DK" dirty="0"/>
              <a:t>Modellen er ikke</a:t>
            </a:r>
            <a:r>
              <a:rPr lang="da-DK" baseline="0" dirty="0"/>
              <a:t> en proces-model – dvs. der er ikke nogen implicit rækkefølge på disciplinerne.</a:t>
            </a:r>
          </a:p>
          <a:p>
            <a:endParaRPr lang="da-DK" dirty="0"/>
          </a:p>
          <a:p>
            <a:r>
              <a:rPr lang="da-DK" dirty="0"/>
              <a:t>SERVICE-PRODUKTUDVIKLING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728E-21FC-4683-A37F-9263841FE4C0}" type="slidenum">
              <a:rPr lang="da-DK" smtClean="0">
                <a:solidFill>
                  <a:srgbClr val="000000"/>
                </a:solidFill>
              </a:rPr>
              <a:pPr/>
              <a:t>13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1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380652-6FD6-414E-A3C5-D08569735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32" y="5026418"/>
            <a:ext cx="6928624" cy="8752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D347F-0E73-4E60-A7BC-7DA3658F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2C7B7-04C1-466B-AFFE-816DB95F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06067-EC2F-4D7F-BC67-C3601C72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5CF462-897E-43BB-B685-6E53ADA5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358537"/>
            <a:ext cx="7525039" cy="24296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 and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C7532-19F4-48DD-BD14-A34B6EAD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2115"/>
            <a:ext cx="4125686" cy="230777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 lIns="360000" tIns="360000" rIns="360000" bIns="360000" anchor="t" anchorCtr="0">
            <a:normAutofit/>
          </a:bodyPr>
          <a:lstStyle>
            <a:lvl1pPr algn="l">
              <a:defRPr sz="20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58ECA5-150A-4B87-9DBB-6B8181777A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1200" y="6166800"/>
            <a:ext cx="536400" cy="23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96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right and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C7532-19F4-48DD-BD14-A34B6EAD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377" y="1132115"/>
            <a:ext cx="4125686" cy="230777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 lIns="360000" tIns="360000" rIns="360000" bIns="360000" anchor="t" anchorCtr="0">
            <a:normAutofit/>
          </a:bodyPr>
          <a:lstStyle>
            <a:lvl1pPr algn="l">
              <a:defRPr sz="20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7AB4C4-2F08-42B5-A7E4-DE204B13A7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1200" y="6166800"/>
            <a:ext cx="536400" cy="23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40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7AB4C4-2F08-42B5-A7E4-DE204B13A7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1200" y="6166800"/>
            <a:ext cx="536400" cy="23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50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C8D6-80A9-43C4-8561-C12281A0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0937-B3C8-417D-83D3-DA61EC825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132" y="2442754"/>
            <a:ext cx="4675931" cy="3248434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7D5BC-0EE2-433C-9DBA-2CCEA0A3D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132" y="2442754"/>
            <a:ext cx="4675931" cy="3248434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7CFAC-8BE4-46D2-9FBA-6750F972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D0207-6B63-4B73-8850-2E817162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0E90F-25C9-4D3D-94F3-691CA443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0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02A6-DDD7-455E-BE1B-A80931F3B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133" y="2508069"/>
            <a:ext cx="4653658" cy="6653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D71E6-0673-4288-BF50-DCE65F359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1133" y="3239589"/>
            <a:ext cx="4653658" cy="2451599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E9B61-8576-40FF-8B1A-AD2746AFE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486" y="2508069"/>
            <a:ext cx="4676577" cy="6653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71B27-EAD4-4710-A58F-5BAD4FBB4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486" y="3239589"/>
            <a:ext cx="4676577" cy="2451599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33C47-C056-4C24-B898-395BAE12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FD1A6-5FE8-47FB-A692-BA48745A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C7E34-620A-40CB-9564-C6294F00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4A5B15-B963-4C57-B2DD-21CC8F6E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054101"/>
            <a:ext cx="10009931" cy="1295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9CB8D-A485-4E54-AC8D-83698A0B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A060E-FE4F-4F4C-B97C-DD4AAF2E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28A8F-9FC7-4307-8B29-052E4164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7EFA49-ACA2-4E29-9BF8-4AB9676E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7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8430DA-2A8E-4C31-AD4C-4A697638D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" y="1154995"/>
            <a:ext cx="9912954" cy="4548010"/>
          </a:xfrm>
          <a:prstGeom prst="rect">
            <a:avLst/>
          </a:prstGeom>
        </p:spPr>
      </p:pic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6D214A86-475D-494A-A767-5B62A03854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04987" y="3255927"/>
            <a:ext cx="1616110" cy="2155170"/>
          </a:xfrm>
          <a:custGeom>
            <a:avLst/>
            <a:gdLst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8701 w 4838701"/>
              <a:gd name="connsiteY2" fmla="*/ 2724150 h 2724150"/>
              <a:gd name="connsiteX3" fmla="*/ 0 w 4838701"/>
              <a:gd name="connsiteY3" fmla="*/ 2724150 h 2724150"/>
              <a:gd name="connsiteX4" fmla="*/ 0 w 4838701"/>
              <a:gd name="connsiteY4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4838701 w 4838701"/>
              <a:gd name="connsiteY3" fmla="*/ 2724150 h 2724150"/>
              <a:gd name="connsiteX4" fmla="*/ 0 w 4838701"/>
              <a:gd name="connsiteY4" fmla="*/ 2724150 h 2724150"/>
              <a:gd name="connsiteX5" fmla="*/ 0 w 4838701"/>
              <a:gd name="connsiteY5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4838701 w 4838701"/>
              <a:gd name="connsiteY3" fmla="*/ 2724150 h 2724150"/>
              <a:gd name="connsiteX4" fmla="*/ 2732316 w 4838701"/>
              <a:gd name="connsiteY4" fmla="*/ 2721428 h 2724150"/>
              <a:gd name="connsiteX5" fmla="*/ 0 w 4838701"/>
              <a:gd name="connsiteY5" fmla="*/ 2724150 h 2724150"/>
              <a:gd name="connsiteX6" fmla="*/ 0 w 4838701"/>
              <a:gd name="connsiteY6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737759 w 4838701"/>
              <a:gd name="connsiteY3" fmla="*/ 1284514 h 2724150"/>
              <a:gd name="connsiteX4" fmla="*/ 2732316 w 4838701"/>
              <a:gd name="connsiteY4" fmla="*/ 2721428 h 2724150"/>
              <a:gd name="connsiteX5" fmla="*/ 0 w 4838701"/>
              <a:gd name="connsiteY5" fmla="*/ 2724150 h 2724150"/>
              <a:gd name="connsiteX6" fmla="*/ 0 w 4838701"/>
              <a:gd name="connsiteY6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2316 w 4838701"/>
              <a:gd name="connsiteY5" fmla="*/ 2721428 h 2724150"/>
              <a:gd name="connsiteX6" fmla="*/ 0 w 4838701"/>
              <a:gd name="connsiteY6" fmla="*/ 2724150 h 2724150"/>
              <a:gd name="connsiteX7" fmla="*/ 0 w 4838701"/>
              <a:gd name="connsiteY7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77764 w 4838701"/>
              <a:gd name="connsiteY4" fmla="*/ 1328329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77764 w 4838701"/>
              <a:gd name="connsiteY4" fmla="*/ 1328329 h 2724150"/>
              <a:gd name="connsiteX5" fmla="*/ 2736670 w 4838701"/>
              <a:gd name="connsiteY5" fmla="*/ 144290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900500 w 4838701"/>
              <a:gd name="connsiteY3" fmla="*/ 1282881 h 2724150"/>
              <a:gd name="connsiteX4" fmla="*/ 2777764 w 4838701"/>
              <a:gd name="connsiteY4" fmla="*/ 1328329 h 2724150"/>
              <a:gd name="connsiteX5" fmla="*/ 2736670 w 4838701"/>
              <a:gd name="connsiteY5" fmla="*/ 144290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79 w 4838701"/>
              <a:gd name="connsiteY2" fmla="*/ 769448 h 2724150"/>
              <a:gd name="connsiteX3" fmla="*/ 2900500 w 4838701"/>
              <a:gd name="connsiteY3" fmla="*/ 1282881 h 2724150"/>
              <a:gd name="connsiteX4" fmla="*/ 2777764 w 4838701"/>
              <a:gd name="connsiteY4" fmla="*/ 1328329 h 2724150"/>
              <a:gd name="connsiteX5" fmla="*/ 2736670 w 4838701"/>
              <a:gd name="connsiteY5" fmla="*/ 144290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69448 h 2724536"/>
              <a:gd name="connsiteX3" fmla="*/ 2900500 w 4838701"/>
              <a:gd name="connsiteY3" fmla="*/ 1282881 h 2724536"/>
              <a:gd name="connsiteX4" fmla="*/ 2777764 w 4838701"/>
              <a:gd name="connsiteY4" fmla="*/ 1328329 h 2724536"/>
              <a:gd name="connsiteX5" fmla="*/ 2736670 w 4838701"/>
              <a:gd name="connsiteY5" fmla="*/ 144290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69448 h 2724536"/>
              <a:gd name="connsiteX3" fmla="*/ 2900500 w 4838701"/>
              <a:gd name="connsiteY3" fmla="*/ 1282881 h 2724536"/>
              <a:gd name="connsiteX4" fmla="*/ 2777764 w 4838701"/>
              <a:gd name="connsiteY4" fmla="*/ 1328329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69448 h 2724536"/>
              <a:gd name="connsiteX3" fmla="*/ 4210497 w 4838701"/>
              <a:gd name="connsiteY3" fmla="*/ 913094 h 2724536"/>
              <a:gd name="connsiteX4" fmla="*/ 2777764 w 4838701"/>
              <a:gd name="connsiteY4" fmla="*/ 1328329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69448 h 2724536"/>
              <a:gd name="connsiteX3" fmla="*/ 4210497 w 4838701"/>
              <a:gd name="connsiteY3" fmla="*/ 913094 h 2724536"/>
              <a:gd name="connsiteX4" fmla="*/ 2777764 w 4838701"/>
              <a:gd name="connsiteY4" fmla="*/ 1328329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69448 h 2724536"/>
              <a:gd name="connsiteX3" fmla="*/ 4210497 w 4838701"/>
              <a:gd name="connsiteY3" fmla="*/ 913094 h 2724536"/>
              <a:gd name="connsiteX4" fmla="*/ 2777764 w 4838701"/>
              <a:gd name="connsiteY4" fmla="*/ 1328329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69448 h 2724536"/>
              <a:gd name="connsiteX3" fmla="*/ 4210497 w 4838701"/>
              <a:gd name="connsiteY3" fmla="*/ 913094 h 2724536"/>
              <a:gd name="connsiteX4" fmla="*/ 4249674 w 4838701"/>
              <a:gd name="connsiteY4" fmla="*/ 101447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88714 h 2724536"/>
              <a:gd name="connsiteX3" fmla="*/ 4210497 w 4838701"/>
              <a:gd name="connsiteY3" fmla="*/ 913094 h 2724536"/>
              <a:gd name="connsiteX4" fmla="*/ 4249674 w 4838701"/>
              <a:gd name="connsiteY4" fmla="*/ 101447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88714 h 2724536"/>
              <a:gd name="connsiteX3" fmla="*/ 4621160 w 4838701"/>
              <a:gd name="connsiteY3" fmla="*/ 884195 h 2724536"/>
              <a:gd name="connsiteX4" fmla="*/ 4249674 w 4838701"/>
              <a:gd name="connsiteY4" fmla="*/ 101447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88714 h 2724536"/>
              <a:gd name="connsiteX3" fmla="*/ 4621160 w 4838701"/>
              <a:gd name="connsiteY3" fmla="*/ 884195 h 2724536"/>
              <a:gd name="connsiteX4" fmla="*/ 4249674 w 4838701"/>
              <a:gd name="connsiteY4" fmla="*/ 101447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21160 w 4838701"/>
              <a:gd name="connsiteY3" fmla="*/ 884195 h 2724536"/>
              <a:gd name="connsiteX4" fmla="*/ 4249674 w 4838701"/>
              <a:gd name="connsiteY4" fmla="*/ 101447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21160 w 4838701"/>
              <a:gd name="connsiteY3" fmla="*/ 884195 h 2724536"/>
              <a:gd name="connsiteX4" fmla="*/ 4249674 w 4838701"/>
              <a:gd name="connsiteY4" fmla="*/ 101447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21160 w 4838701"/>
              <a:gd name="connsiteY3" fmla="*/ 884195 h 2724536"/>
              <a:gd name="connsiteX4" fmla="*/ 4569079 w 4838701"/>
              <a:gd name="connsiteY4" fmla="*/ 97353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21160 w 4838701"/>
              <a:gd name="connsiteY3" fmla="*/ 884195 h 2724536"/>
              <a:gd name="connsiteX4" fmla="*/ 4569079 w 4838701"/>
              <a:gd name="connsiteY4" fmla="*/ 97353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49678 w 4838701"/>
              <a:gd name="connsiteY3" fmla="*/ 857704 h 2724536"/>
              <a:gd name="connsiteX4" fmla="*/ 4569079 w 4838701"/>
              <a:gd name="connsiteY4" fmla="*/ 97353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49678 w 4838701"/>
              <a:gd name="connsiteY3" fmla="*/ 857704 h 2724536"/>
              <a:gd name="connsiteX4" fmla="*/ 4569079 w 4838701"/>
              <a:gd name="connsiteY4" fmla="*/ 973536 h 2724536"/>
              <a:gd name="connsiteX5" fmla="*/ 4569198 w 4838701"/>
              <a:gd name="connsiteY5" fmla="*/ 1042041 h 2724536"/>
              <a:gd name="connsiteX6" fmla="*/ 4572201 w 4838701"/>
              <a:gd name="connsiteY6" fmla="*/ 2724536 h 2724536"/>
              <a:gd name="connsiteX7" fmla="*/ 0 w 4838701"/>
              <a:gd name="connsiteY7" fmla="*/ 2724150 h 2724536"/>
              <a:gd name="connsiteX8" fmla="*/ 0 w 4838701"/>
              <a:gd name="connsiteY8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49678 w 4838701"/>
              <a:gd name="connsiteY3" fmla="*/ 857704 h 2724536"/>
              <a:gd name="connsiteX4" fmla="*/ 4569198 w 4838701"/>
              <a:gd name="connsiteY4" fmla="*/ 1042041 h 2724536"/>
              <a:gd name="connsiteX5" fmla="*/ 4572201 w 4838701"/>
              <a:gd name="connsiteY5" fmla="*/ 2724536 h 2724536"/>
              <a:gd name="connsiteX6" fmla="*/ 0 w 4838701"/>
              <a:gd name="connsiteY6" fmla="*/ 2724150 h 2724536"/>
              <a:gd name="connsiteX7" fmla="*/ 0 w 4838701"/>
              <a:gd name="connsiteY7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49678 w 4838701"/>
              <a:gd name="connsiteY3" fmla="*/ 857704 h 2724536"/>
              <a:gd name="connsiteX4" fmla="*/ 4569198 w 4838701"/>
              <a:gd name="connsiteY4" fmla="*/ 1042041 h 2724536"/>
              <a:gd name="connsiteX5" fmla="*/ 4572201 w 4838701"/>
              <a:gd name="connsiteY5" fmla="*/ 2724536 h 2724536"/>
              <a:gd name="connsiteX6" fmla="*/ 0 w 4838701"/>
              <a:gd name="connsiteY6" fmla="*/ 2724150 h 2724536"/>
              <a:gd name="connsiteX7" fmla="*/ 0 w 4838701"/>
              <a:gd name="connsiteY7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49678 w 4838701"/>
              <a:gd name="connsiteY3" fmla="*/ 857704 h 2724536"/>
              <a:gd name="connsiteX4" fmla="*/ 4569198 w 4838701"/>
              <a:gd name="connsiteY4" fmla="*/ 1042041 h 2724536"/>
              <a:gd name="connsiteX5" fmla="*/ 4572201 w 4838701"/>
              <a:gd name="connsiteY5" fmla="*/ 2724536 h 2724536"/>
              <a:gd name="connsiteX6" fmla="*/ 0 w 4838701"/>
              <a:gd name="connsiteY6" fmla="*/ 2724150 h 2724536"/>
              <a:gd name="connsiteX7" fmla="*/ 0 w 4838701"/>
              <a:gd name="connsiteY7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49678 w 4838701"/>
              <a:gd name="connsiteY3" fmla="*/ 857704 h 2724536"/>
              <a:gd name="connsiteX4" fmla="*/ 4569198 w 4838701"/>
              <a:gd name="connsiteY4" fmla="*/ 1042041 h 2724536"/>
              <a:gd name="connsiteX5" fmla="*/ 4572201 w 4838701"/>
              <a:gd name="connsiteY5" fmla="*/ 2724536 h 2724536"/>
              <a:gd name="connsiteX6" fmla="*/ 0 w 4838701"/>
              <a:gd name="connsiteY6" fmla="*/ 2724150 h 2724536"/>
              <a:gd name="connsiteX7" fmla="*/ 0 w 4838701"/>
              <a:gd name="connsiteY7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32567 w 4838701"/>
              <a:gd name="connsiteY3" fmla="*/ 855295 h 2724536"/>
              <a:gd name="connsiteX4" fmla="*/ 4569198 w 4838701"/>
              <a:gd name="connsiteY4" fmla="*/ 1042041 h 2724536"/>
              <a:gd name="connsiteX5" fmla="*/ 4572201 w 4838701"/>
              <a:gd name="connsiteY5" fmla="*/ 2724536 h 2724536"/>
              <a:gd name="connsiteX6" fmla="*/ 0 w 4838701"/>
              <a:gd name="connsiteY6" fmla="*/ 2724150 h 2724536"/>
              <a:gd name="connsiteX7" fmla="*/ 0 w 4838701"/>
              <a:gd name="connsiteY7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32567 w 4838701"/>
              <a:gd name="connsiteY3" fmla="*/ 855295 h 2724536"/>
              <a:gd name="connsiteX4" fmla="*/ 4569198 w 4838701"/>
              <a:gd name="connsiteY4" fmla="*/ 1042041 h 2724536"/>
              <a:gd name="connsiteX5" fmla="*/ 4572201 w 4838701"/>
              <a:gd name="connsiteY5" fmla="*/ 2724536 h 2724536"/>
              <a:gd name="connsiteX6" fmla="*/ 0 w 4838701"/>
              <a:gd name="connsiteY6" fmla="*/ 2724150 h 2724536"/>
              <a:gd name="connsiteX7" fmla="*/ 0 w 4838701"/>
              <a:gd name="connsiteY7" fmla="*/ 0 h 2724536"/>
              <a:gd name="connsiteX0" fmla="*/ 0 w 4838701"/>
              <a:gd name="connsiteY0" fmla="*/ 0 h 2724536"/>
              <a:gd name="connsiteX1" fmla="*/ 4838701 w 4838701"/>
              <a:gd name="connsiteY1" fmla="*/ 0 h 2724536"/>
              <a:gd name="connsiteX2" fmla="*/ 4835979 w 4838701"/>
              <a:gd name="connsiteY2" fmla="*/ 798347 h 2724536"/>
              <a:gd name="connsiteX3" fmla="*/ 4632567 w 4838701"/>
              <a:gd name="connsiteY3" fmla="*/ 855295 h 2724536"/>
              <a:gd name="connsiteX4" fmla="*/ 4569198 w 4838701"/>
              <a:gd name="connsiteY4" fmla="*/ 1042041 h 2724536"/>
              <a:gd name="connsiteX5" fmla="*/ 4572201 w 4838701"/>
              <a:gd name="connsiteY5" fmla="*/ 2724536 h 2724536"/>
              <a:gd name="connsiteX6" fmla="*/ 0 w 4838701"/>
              <a:gd name="connsiteY6" fmla="*/ 2724150 h 2724536"/>
              <a:gd name="connsiteX7" fmla="*/ 0 w 4838701"/>
              <a:gd name="connsiteY7" fmla="*/ 0 h 27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701" h="2724536">
                <a:moveTo>
                  <a:pt x="0" y="0"/>
                </a:moveTo>
                <a:lnTo>
                  <a:pt x="4838701" y="0"/>
                </a:lnTo>
                <a:cubicBezTo>
                  <a:pt x="4837794" y="256483"/>
                  <a:pt x="4836886" y="541864"/>
                  <a:pt x="4835979" y="798347"/>
                </a:cubicBezTo>
                <a:cubicBezTo>
                  <a:pt x="4701203" y="823701"/>
                  <a:pt x="4725023" y="813319"/>
                  <a:pt x="4632567" y="855295"/>
                </a:cubicBezTo>
                <a:cubicBezTo>
                  <a:pt x="4570995" y="898319"/>
                  <a:pt x="4565001" y="974138"/>
                  <a:pt x="4569198" y="1042041"/>
                </a:cubicBezTo>
                <a:cubicBezTo>
                  <a:pt x="4568291" y="1281527"/>
                  <a:pt x="4572901" y="2464953"/>
                  <a:pt x="4572201" y="2724536"/>
                </a:cubicBezTo>
                <a:lnTo>
                  <a:pt x="0" y="2724150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17C2A-5FC1-4261-88B2-C4EB2411D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1" cy="23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45AAF-5E37-488D-B68E-D4EC82F0C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4146254-6A03-43CD-B0D0-756C47B40F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88213" y="4097868"/>
            <a:ext cx="727005" cy="1291448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065C4CF-C764-4F23-B36D-62709E87B7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76130" y="1455438"/>
            <a:ext cx="4967366" cy="2790149"/>
          </a:xfrm>
          <a:custGeom>
            <a:avLst/>
            <a:gdLst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8701 w 4838701"/>
              <a:gd name="connsiteY2" fmla="*/ 2724150 h 2724150"/>
              <a:gd name="connsiteX3" fmla="*/ 0 w 4838701"/>
              <a:gd name="connsiteY3" fmla="*/ 2724150 h 2724150"/>
              <a:gd name="connsiteX4" fmla="*/ 0 w 4838701"/>
              <a:gd name="connsiteY4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4838701 w 4838701"/>
              <a:gd name="connsiteY3" fmla="*/ 2724150 h 2724150"/>
              <a:gd name="connsiteX4" fmla="*/ 0 w 4838701"/>
              <a:gd name="connsiteY4" fmla="*/ 2724150 h 2724150"/>
              <a:gd name="connsiteX5" fmla="*/ 0 w 4838701"/>
              <a:gd name="connsiteY5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4838701 w 4838701"/>
              <a:gd name="connsiteY3" fmla="*/ 2724150 h 2724150"/>
              <a:gd name="connsiteX4" fmla="*/ 2732316 w 4838701"/>
              <a:gd name="connsiteY4" fmla="*/ 2721428 h 2724150"/>
              <a:gd name="connsiteX5" fmla="*/ 0 w 4838701"/>
              <a:gd name="connsiteY5" fmla="*/ 2724150 h 2724150"/>
              <a:gd name="connsiteX6" fmla="*/ 0 w 4838701"/>
              <a:gd name="connsiteY6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737759 w 4838701"/>
              <a:gd name="connsiteY3" fmla="*/ 1284514 h 2724150"/>
              <a:gd name="connsiteX4" fmla="*/ 2732316 w 4838701"/>
              <a:gd name="connsiteY4" fmla="*/ 2721428 h 2724150"/>
              <a:gd name="connsiteX5" fmla="*/ 0 w 4838701"/>
              <a:gd name="connsiteY5" fmla="*/ 2724150 h 2724150"/>
              <a:gd name="connsiteX6" fmla="*/ 0 w 4838701"/>
              <a:gd name="connsiteY6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2316 w 4838701"/>
              <a:gd name="connsiteY5" fmla="*/ 2721428 h 2724150"/>
              <a:gd name="connsiteX6" fmla="*/ 0 w 4838701"/>
              <a:gd name="connsiteY6" fmla="*/ 2724150 h 2724150"/>
              <a:gd name="connsiteX7" fmla="*/ 0 w 4838701"/>
              <a:gd name="connsiteY7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37759 w 4838701"/>
              <a:gd name="connsiteY4" fmla="*/ 1284514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77764 w 4838701"/>
              <a:gd name="connsiteY4" fmla="*/ 1328329 h 2724150"/>
              <a:gd name="connsiteX5" fmla="*/ 2736670 w 4838701"/>
              <a:gd name="connsiteY5" fmla="*/ 141623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881450 w 4838701"/>
              <a:gd name="connsiteY3" fmla="*/ 1282881 h 2724150"/>
              <a:gd name="connsiteX4" fmla="*/ 2777764 w 4838701"/>
              <a:gd name="connsiteY4" fmla="*/ 1328329 h 2724150"/>
              <a:gd name="connsiteX5" fmla="*/ 2736670 w 4838701"/>
              <a:gd name="connsiteY5" fmla="*/ 144290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38701"/>
              <a:gd name="connsiteY0" fmla="*/ 0 h 2724150"/>
              <a:gd name="connsiteX1" fmla="*/ 4838701 w 4838701"/>
              <a:gd name="connsiteY1" fmla="*/ 0 h 2724150"/>
              <a:gd name="connsiteX2" fmla="*/ 4835980 w 4838701"/>
              <a:gd name="connsiteY2" fmla="*/ 1279071 h 2724150"/>
              <a:gd name="connsiteX3" fmla="*/ 2900500 w 4838701"/>
              <a:gd name="connsiteY3" fmla="*/ 1282881 h 2724150"/>
              <a:gd name="connsiteX4" fmla="*/ 2777764 w 4838701"/>
              <a:gd name="connsiteY4" fmla="*/ 1328329 h 2724150"/>
              <a:gd name="connsiteX5" fmla="*/ 2736670 w 4838701"/>
              <a:gd name="connsiteY5" fmla="*/ 1442901 h 2724150"/>
              <a:gd name="connsiteX6" fmla="*/ 2732316 w 4838701"/>
              <a:gd name="connsiteY6" fmla="*/ 2721428 h 2724150"/>
              <a:gd name="connsiteX7" fmla="*/ 0 w 4838701"/>
              <a:gd name="connsiteY7" fmla="*/ 2724150 h 2724150"/>
              <a:gd name="connsiteX8" fmla="*/ 0 w 483870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2900500 w 4840381"/>
              <a:gd name="connsiteY3" fmla="*/ 1282881 h 2724150"/>
              <a:gd name="connsiteX4" fmla="*/ 2777764 w 4840381"/>
              <a:gd name="connsiteY4" fmla="*/ 1328329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035732 w 4840381"/>
              <a:gd name="connsiteY3" fmla="*/ 1487887 h 2724150"/>
              <a:gd name="connsiteX4" fmla="*/ 2777764 w 4840381"/>
              <a:gd name="connsiteY4" fmla="*/ 1328329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035732 w 4840381"/>
              <a:gd name="connsiteY3" fmla="*/ 1487887 h 2724150"/>
              <a:gd name="connsiteX4" fmla="*/ 2777764 w 4840381"/>
              <a:gd name="connsiteY4" fmla="*/ 1328329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035732 w 4840381"/>
              <a:gd name="connsiteY3" fmla="*/ 1487887 h 2724150"/>
              <a:gd name="connsiteX4" fmla="*/ 2777764 w 4840381"/>
              <a:gd name="connsiteY4" fmla="*/ 1328329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2777764 w 4840381"/>
              <a:gd name="connsiteY4" fmla="*/ 1328329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423409 w 4840381"/>
              <a:gd name="connsiteY4" fmla="*/ 1621510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423409 w 4840381"/>
              <a:gd name="connsiteY4" fmla="*/ 1621510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55413 w 4840381"/>
              <a:gd name="connsiteY4" fmla="*/ 1621510 h 2724150"/>
              <a:gd name="connsiteX5" fmla="*/ 2736670 w 4840381"/>
              <a:gd name="connsiteY5" fmla="*/ 1442901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55413 w 4840381"/>
              <a:gd name="connsiteY4" fmla="*/ 1621510 h 2724150"/>
              <a:gd name="connsiteX5" fmla="*/ 4545120 w 4840381"/>
              <a:gd name="connsiteY5" fmla="*/ 1736083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55413 w 4840381"/>
              <a:gd name="connsiteY4" fmla="*/ 1621510 h 2724150"/>
              <a:gd name="connsiteX5" fmla="*/ 4545120 w 4840381"/>
              <a:gd name="connsiteY5" fmla="*/ 1736083 h 2724150"/>
              <a:gd name="connsiteX6" fmla="*/ 2732316 w 4840381"/>
              <a:gd name="connsiteY6" fmla="*/ 2721428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55413 w 4840381"/>
              <a:gd name="connsiteY4" fmla="*/ 1621510 h 2724150"/>
              <a:gd name="connsiteX5" fmla="*/ 4545120 w 4840381"/>
              <a:gd name="connsiteY5" fmla="*/ 1736083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55413 w 4840381"/>
              <a:gd name="connsiteY4" fmla="*/ 1621510 h 2724150"/>
              <a:gd name="connsiteX5" fmla="*/ 4537695 w 4840381"/>
              <a:gd name="connsiteY5" fmla="*/ 1730503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49844 w 4840381"/>
              <a:gd name="connsiteY4" fmla="*/ 1621510 h 2724150"/>
              <a:gd name="connsiteX5" fmla="*/ 4537695 w 4840381"/>
              <a:gd name="connsiteY5" fmla="*/ 1730503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49844 w 4840381"/>
              <a:gd name="connsiteY4" fmla="*/ 1621510 h 2724150"/>
              <a:gd name="connsiteX5" fmla="*/ 4533982 w 4840381"/>
              <a:gd name="connsiteY5" fmla="*/ 1728644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57269 w 4840381"/>
              <a:gd name="connsiteY4" fmla="*/ 1606631 h 2724150"/>
              <a:gd name="connsiteX5" fmla="*/ 4533982 w 4840381"/>
              <a:gd name="connsiteY5" fmla="*/ 1728644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38549 w 4840381"/>
              <a:gd name="connsiteY3" fmla="*/ 1573858 h 2724150"/>
              <a:gd name="connsiteX4" fmla="*/ 4557269 w 4840381"/>
              <a:gd name="connsiteY4" fmla="*/ 1606631 h 2724150"/>
              <a:gd name="connsiteX5" fmla="*/ 4533982 w 4840381"/>
              <a:gd name="connsiteY5" fmla="*/ 1728644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58968 w 4840381"/>
              <a:gd name="connsiteY3" fmla="*/ 1573859 h 2724150"/>
              <a:gd name="connsiteX4" fmla="*/ 4557269 w 4840381"/>
              <a:gd name="connsiteY4" fmla="*/ 1606631 h 2724150"/>
              <a:gd name="connsiteX5" fmla="*/ 4533982 w 4840381"/>
              <a:gd name="connsiteY5" fmla="*/ 1728644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58968 w 4840381"/>
              <a:gd name="connsiteY3" fmla="*/ 1573859 h 2724150"/>
              <a:gd name="connsiteX4" fmla="*/ 4557269 w 4840381"/>
              <a:gd name="connsiteY4" fmla="*/ 1606631 h 2724150"/>
              <a:gd name="connsiteX5" fmla="*/ 4533982 w 4840381"/>
              <a:gd name="connsiteY5" fmla="*/ 1728644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58968 w 4840381"/>
              <a:gd name="connsiteY3" fmla="*/ 1573859 h 2724150"/>
              <a:gd name="connsiteX4" fmla="*/ 4557269 w 4840381"/>
              <a:gd name="connsiteY4" fmla="*/ 1606631 h 2724150"/>
              <a:gd name="connsiteX5" fmla="*/ 4533982 w 4840381"/>
              <a:gd name="connsiteY5" fmla="*/ 1728644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  <a:gd name="connsiteX0" fmla="*/ 0 w 4840381"/>
              <a:gd name="connsiteY0" fmla="*/ 0 h 2724150"/>
              <a:gd name="connsiteX1" fmla="*/ 4838701 w 4840381"/>
              <a:gd name="connsiteY1" fmla="*/ 0 h 2724150"/>
              <a:gd name="connsiteX2" fmla="*/ 4840381 w 4840381"/>
              <a:gd name="connsiteY2" fmla="*/ 1572253 h 2724150"/>
              <a:gd name="connsiteX3" fmla="*/ 4658968 w 4840381"/>
              <a:gd name="connsiteY3" fmla="*/ 1573859 h 2724150"/>
              <a:gd name="connsiteX4" fmla="*/ 4553557 w 4840381"/>
              <a:gd name="connsiteY4" fmla="*/ 1602912 h 2724150"/>
              <a:gd name="connsiteX5" fmla="*/ 4533982 w 4840381"/>
              <a:gd name="connsiteY5" fmla="*/ 1728644 h 2724150"/>
              <a:gd name="connsiteX6" fmla="*/ 4536366 w 4840381"/>
              <a:gd name="connsiteY6" fmla="*/ 2723633 h 2724150"/>
              <a:gd name="connsiteX7" fmla="*/ 0 w 4840381"/>
              <a:gd name="connsiteY7" fmla="*/ 2724150 h 2724150"/>
              <a:gd name="connsiteX8" fmla="*/ 0 w 4840381"/>
              <a:gd name="connsiteY8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0381" h="2724150">
                <a:moveTo>
                  <a:pt x="0" y="0"/>
                </a:moveTo>
                <a:lnTo>
                  <a:pt x="4838701" y="0"/>
                </a:lnTo>
                <a:lnTo>
                  <a:pt x="4840381" y="1572253"/>
                </a:lnTo>
                <a:cubicBezTo>
                  <a:pt x="4760981" y="1574900"/>
                  <a:pt x="4706331" y="1570385"/>
                  <a:pt x="4658968" y="1573859"/>
                </a:cubicBezTo>
                <a:cubicBezTo>
                  <a:pt x="4604540" y="1574766"/>
                  <a:pt x="4574388" y="1577115"/>
                  <a:pt x="4553557" y="1602912"/>
                </a:cubicBezTo>
                <a:cubicBezTo>
                  <a:pt x="4532726" y="1628710"/>
                  <a:pt x="4531079" y="1683468"/>
                  <a:pt x="4533982" y="1728644"/>
                </a:cubicBezTo>
                <a:cubicBezTo>
                  <a:pt x="4533075" y="1968130"/>
                  <a:pt x="4537066" y="2464050"/>
                  <a:pt x="4536366" y="2723633"/>
                </a:cubicBezTo>
                <a:lnTo>
                  <a:pt x="0" y="2724150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4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401F79-A2CA-4DC1-A5CA-F2B9217A3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" y="1154994"/>
            <a:ext cx="9912955" cy="45480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17C2A-5FC1-4261-88B2-C4EB2411D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1" cy="23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45AAF-5E37-488D-B68E-D4EC82F0C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DF1F192-10E2-47A1-934E-0080DB5C6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5885" y="1529556"/>
            <a:ext cx="5714987" cy="3598178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67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771F17-0B4A-40AD-A3E6-B9E59C353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" y="1154995"/>
            <a:ext cx="9912954" cy="454800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17C2A-5FC1-4261-88B2-C4EB2411D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1" cy="23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45AAF-5E37-488D-B68E-D4EC82F0C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DF1F192-10E2-47A1-934E-0080DB5C6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8913" y="1491241"/>
            <a:ext cx="2892751" cy="384988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37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771F17-0B4A-40AD-A3E6-B9E59C353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" y="1154995"/>
            <a:ext cx="9912954" cy="45480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17C2A-5FC1-4261-88B2-C4EB2411D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1" cy="23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45AAF-5E37-488D-B68E-D4EC82F0C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DF1F192-10E2-47A1-934E-0080DB5C6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6967" y="1747346"/>
            <a:ext cx="1894963" cy="3360682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4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72DD-3EAC-49C1-9EE6-ECC4E1AE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37A4-235D-4472-B407-1864DDEB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EC14D-FEF2-48EB-8DB0-C499009F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5551-E29B-443B-9356-6906EC4E71D7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1FBD-55AD-44AC-B008-3B0B9174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D3DB-D102-4EA1-9B20-F1EA955E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D6F6-2DA0-4F58-B6A2-B34E041D284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96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3AD6F-5BF3-4E91-9D16-E4BE6FC79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59" y="1335123"/>
            <a:ext cx="8253082" cy="5534027"/>
          </a:xfrm>
          <a:prstGeom prst="rect">
            <a:avLst/>
          </a:prstGeom>
        </p:spPr>
      </p:pic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BEACA7DE-C270-4776-93A2-3EF0B21EFE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24842" y="1792618"/>
            <a:ext cx="8213593" cy="5070298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pic>
        <p:nvPicPr>
          <p:cNvPr id="11" name="Picture 10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3E50575D-7207-48FC-B6FA-5FFD1B0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3E50575D-7207-48FC-B6FA-5FFD1B084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F31304D-419D-4C2E-95D7-88E3581F11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4" y="574078"/>
            <a:ext cx="3811826" cy="2555984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CE4506-7962-478C-9C98-282FA45D83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1" y="574078"/>
            <a:ext cx="3811826" cy="2555984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865EADF-0852-4475-A969-816928571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4" y="3429000"/>
            <a:ext cx="3811826" cy="2555984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1AF210-D990-497C-B36C-C35C18278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1" y="3429000"/>
            <a:ext cx="3811826" cy="2555984"/>
          </a:xfrm>
          <a:prstGeom prst="rect">
            <a:avLst/>
          </a:prstGeom>
        </p:spPr>
      </p:pic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BEACA7DE-C270-4776-93A2-3EF0B21EFE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5265" y="781486"/>
            <a:ext cx="3790058" cy="233727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3412FAD4-CA96-439A-BB96-A5F338C8E0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6677" y="781486"/>
            <a:ext cx="3790058" cy="233727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2198F17-2DB5-4FE9-B89B-9EC1E0C01D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5265" y="3636622"/>
            <a:ext cx="3790058" cy="233727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D8296959-8364-457F-87B2-1CD5AC898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46677" y="3636622"/>
            <a:ext cx="3790058" cy="233727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77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6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3E50575D-7207-48FC-B6FA-5FFD1B084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F31304D-419D-4C2E-95D7-88E3581F11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8" y="1120133"/>
            <a:ext cx="3067123" cy="2043347"/>
          </a:xfrm>
          <a:prstGeom prst="rect">
            <a:avLst/>
          </a:prstGeom>
        </p:spPr>
      </p:pic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BEACA7DE-C270-4776-93A2-3EF0B21EFE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9910" y="1288973"/>
            <a:ext cx="3049609" cy="186846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74BEF3-B123-43E4-BD8B-A278E0BA9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2" y="1120133"/>
            <a:ext cx="3067123" cy="2043347"/>
          </a:xfrm>
          <a:prstGeom prst="rect">
            <a:avLst/>
          </a:prstGeom>
        </p:spPr>
      </p:pic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85E690E-7CAB-4375-930B-5BAAEA686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3914" y="1288973"/>
            <a:ext cx="3049609" cy="186846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3D67DB-9851-464E-BE92-27B7C56CE3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69" y="1120133"/>
            <a:ext cx="3067123" cy="2043347"/>
          </a:xfrm>
          <a:prstGeom prst="rect">
            <a:avLst/>
          </a:prstGeom>
        </p:spPr>
      </p:pic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84C9FCA-1F36-43B3-995C-8794B07A54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8471" y="1288973"/>
            <a:ext cx="3049609" cy="186846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540215-806E-4A30-B621-D832C1273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8" y="3647841"/>
            <a:ext cx="3067123" cy="2043347"/>
          </a:xfrm>
          <a:prstGeom prst="rect">
            <a:avLst/>
          </a:prstGeom>
        </p:spPr>
      </p:pic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53053B5-D4FE-4EBC-BE08-9D15DF8F71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49910" y="3816681"/>
            <a:ext cx="3049609" cy="186846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pic>
        <p:nvPicPr>
          <p:cNvPr id="27" name="Picture 2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A67AA7-19EC-4C6A-AEA4-40AC46083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2" y="3647841"/>
            <a:ext cx="3067123" cy="2043347"/>
          </a:xfrm>
          <a:prstGeom prst="rect">
            <a:avLst/>
          </a:prstGeom>
        </p:spPr>
      </p:pic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C0F7481-F594-48B4-81BA-5FD12399EB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3914" y="3816681"/>
            <a:ext cx="3049609" cy="186846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A4C1623-B256-48A3-9FF1-8018D29031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69" y="3647841"/>
            <a:ext cx="3067123" cy="2043347"/>
          </a:xfrm>
          <a:prstGeom prst="rect">
            <a:avLst/>
          </a:prstGeom>
        </p:spPr>
      </p:pic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67049450-33A0-4F9B-8A95-A7BA341BBE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8471" y="3816681"/>
            <a:ext cx="3049609" cy="186846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21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8FE9-2041-43F3-AEDC-4CB10A20A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1" cy="2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60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5E6A23-9A33-4BEA-977F-28D72212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D5905-4645-4E86-AC28-D65897DA2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0" cy="23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E2B92-87B9-42DF-A4B9-F34406DFF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0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BAB3AD-F073-4206-B0D4-1573C7D7E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5318" y="1228165"/>
            <a:ext cx="5367365" cy="4200577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5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pic>
        <p:nvPicPr>
          <p:cNvPr id="8" name="Picture 7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50BE88B0-B5C7-4DB4-9BFC-61CAF1B85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1138238"/>
            <a:ext cx="958384" cy="6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0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ou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7AB4C4-2F08-42B5-A7E4-DE204B13A7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1200" y="6166800"/>
            <a:ext cx="536400" cy="23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5B33F97-C2DE-43A9-B6F2-2B5E020980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5318" y="1228165"/>
            <a:ext cx="5367365" cy="164054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5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AFB03D-85E4-405E-A94E-D446A85E2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0400" y="1137600"/>
            <a:ext cx="957600" cy="65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285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7AB4C4-2F08-42B5-A7E4-DE204B13A7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1200" y="6166800"/>
            <a:ext cx="536400" cy="23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DD95D4D-236A-4D62-8002-5F36270382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4800" y="2116800"/>
            <a:ext cx="4860000" cy="240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81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240B3-B9FB-496F-AC54-66EA0E91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E53-0E4B-410B-AE95-164BEBDB009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592E1-BE39-4EDC-A36B-21426302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F75B-3AB8-496E-A385-62F599E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C84A-86D0-4E95-B7FA-099522B5A92B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A8E14-0F19-4E1F-9E58-EB17BBEB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1" cy="230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3E327-D4C3-4BFD-9BED-4202D72D1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4" y="0"/>
            <a:ext cx="1148156" cy="11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2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72DD-3EAC-49C1-9EE6-ECC4E1AE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054100"/>
            <a:ext cx="10009931" cy="73187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37A4-235D-4472-B407-1864DDEB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EC14D-FEF2-48EB-8DB0-C499009F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5551-E29B-443B-9356-6906EC4E71D7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1FBD-55AD-44AC-B008-3B0B9174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D3DB-D102-4EA1-9B20-F1EA955E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D6F6-2DA0-4F58-B6A2-B34E041D284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E29954-ECF3-40BE-A58E-2F299C8618A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31133" y="1785980"/>
            <a:ext cx="10009930" cy="44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2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66" y="1598167"/>
            <a:ext cx="5048983" cy="3661668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30" y="-4641052"/>
            <a:ext cx="10944655" cy="109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66" y="1598167"/>
            <a:ext cx="5048983" cy="3661668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30" y="-4641052"/>
            <a:ext cx="10944655" cy="109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37A4-235D-4472-B407-1864DDEB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EC14D-FEF2-48EB-8DB0-C499009F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5551-E29B-443B-9356-6906EC4E71D7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1FBD-55AD-44AC-B008-3B0B9174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D3DB-D102-4EA1-9B20-F1EA955E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D6F6-2DA0-4F58-B6A2-B34E041D284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07559-CC54-490B-BB68-3800EAB5D8B3}"/>
              </a:ext>
            </a:extLst>
          </p:cNvPr>
          <p:cNvSpPr txBox="1"/>
          <p:nvPr userDrawn="1"/>
        </p:nvSpPr>
        <p:spPr>
          <a:xfrm>
            <a:off x="1047869" y="961544"/>
            <a:ext cx="279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2853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384B-D590-4A93-92EB-6CF321E0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3B5551-E29B-443B-9356-6906EC4E71D7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716E-F476-4476-9A75-5F11B700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C5F64-26C8-4B4B-B37C-A9A9D360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60D6F6-2DA0-4F58-B6A2-B34E041D284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9936FE3-AFAA-4AB5-858F-0A9CA8BB3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40" y="0"/>
            <a:ext cx="3032760" cy="303276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ED3240D-A199-44EC-A347-3231A12A9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32" y="5026418"/>
            <a:ext cx="6928624" cy="8752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A5EF3E2-96D2-4EC4-BFA5-C627FDDA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358537"/>
            <a:ext cx="7525039" cy="24296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6334A-A773-4F60-BDF1-11C17AA16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0" cy="2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384B-D590-4A93-92EB-6CF321E0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3B5551-E29B-443B-9356-6906EC4E71D7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716E-F476-4476-9A75-5F11B700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C5F64-26C8-4B4B-B37C-A9A9D360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60D6F6-2DA0-4F58-B6A2-B34E041D284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36FE3-AFAA-4AB5-858F-0A9CA8BB3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40" y="0"/>
            <a:ext cx="3032760" cy="303276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ED3240D-A199-44EC-A347-3231A12A9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32" y="5026418"/>
            <a:ext cx="6928624" cy="87521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A5EF3E2-96D2-4EC4-BFA5-C627FDDA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358537"/>
            <a:ext cx="7525039" cy="24296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6334A-A773-4F60-BDF1-11C17AA16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3" y="6166368"/>
            <a:ext cx="535100" cy="2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C7532-19F4-48DD-BD14-A34B6EAD4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1" y="1132115"/>
            <a:ext cx="10257429" cy="209441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 anchor="t" anchorCtr="0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58ECA5-150A-4B87-9DBB-6B8181777A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1200" y="6166800"/>
            <a:ext cx="536400" cy="23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26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88909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672899-0E62-4B4F-A0CE-467822BD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1054100"/>
            <a:ext cx="4259263" cy="154758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8B89CA-F2FA-4678-9F1D-ED5603C3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3058886"/>
            <a:ext cx="4259263" cy="2632302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1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9A8840B-B1C4-4B6C-B447-F0E8194C07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3091" y="1"/>
            <a:ext cx="6088909" cy="68580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F7BB-9B12-4029-AD41-E7996887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0D77-2DEB-4CC3-8981-7B5DE878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C681-78A5-4648-8B85-2ECD690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672899-0E62-4B4F-A0CE-467822BD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054100"/>
            <a:ext cx="4259263" cy="154758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8B89CA-F2FA-4678-9F1D-ED5603C3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32" y="3058886"/>
            <a:ext cx="4259263" cy="2632302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D2D73-4413-4D8C-9F05-45C09BEC7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1200" y="6166800"/>
            <a:ext cx="536400" cy="23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016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8103C-E075-4A60-ADA3-B5DE16D1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054101"/>
            <a:ext cx="10009931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08EFE-4498-4D4D-9497-1059B481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132" y="2984499"/>
            <a:ext cx="10009931" cy="270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60BB-1DD1-4C0A-8247-68231A14B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08647" y="6213575"/>
            <a:ext cx="754597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0E53-0E4B-410B-AE95-164BEBDB0098}" type="datetimeFigureOut">
              <a:rPr lang="en-GB" smtClean="0"/>
              <a:pPr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25C2-BA7B-428C-8E0F-127BFDDA9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1474" y="6213575"/>
            <a:ext cx="3447435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9DC24-8BDF-4C90-8C97-5D5CCF304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132" y="6213575"/>
            <a:ext cx="499285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C84A-86D0-4E95-B7FA-099522B5A9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96" r:id="rId3"/>
    <p:sldLayoutId id="2147483686" r:id="rId4"/>
    <p:sldLayoutId id="2147483685" r:id="rId5"/>
    <p:sldLayoutId id="2147483690" r:id="rId6"/>
    <p:sldLayoutId id="2147483691" r:id="rId7"/>
    <p:sldLayoutId id="2147483671" r:id="rId8"/>
    <p:sldLayoutId id="2147483687" r:id="rId9"/>
    <p:sldLayoutId id="2147483672" r:id="rId10"/>
    <p:sldLayoutId id="2147483688" r:id="rId11"/>
    <p:sldLayoutId id="2147483689" r:id="rId12"/>
    <p:sldLayoutId id="2147483652" r:id="rId13"/>
    <p:sldLayoutId id="2147483653" r:id="rId14"/>
    <p:sldLayoutId id="2147483654" r:id="rId15"/>
    <p:sldLayoutId id="2147483692" r:id="rId16"/>
    <p:sldLayoutId id="2147483693" r:id="rId17"/>
    <p:sldLayoutId id="2147483697" r:id="rId18"/>
    <p:sldLayoutId id="2147483694" r:id="rId19"/>
    <p:sldLayoutId id="2147483695" r:id="rId20"/>
    <p:sldLayoutId id="2147483698" r:id="rId21"/>
    <p:sldLayoutId id="2147483699" r:id="rId22"/>
    <p:sldLayoutId id="2147483655" r:id="rId23"/>
    <p:sldLayoutId id="2147483703" r:id="rId24"/>
    <p:sldLayoutId id="2147483704" r:id="rId25"/>
    <p:sldLayoutId id="2147483682" r:id="rId26"/>
    <p:sldLayoutId id="2147483701" r:id="rId27"/>
    <p:sldLayoutId id="2147483702" r:id="rId28"/>
    <p:sldLayoutId id="2147483662" r:id="rId29"/>
    <p:sldLayoutId id="2147483707" r:id="rId30"/>
    <p:sldLayoutId id="214748370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93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63" indent="-87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a.co/d/hq5HeM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a.co/d/hq5HeM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a.co/d/hq5HeM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2DDC8A44-7529-A542-ADE9-B349E44C2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533" y="3475645"/>
            <a:ext cx="6928624" cy="875212"/>
          </a:xfrm>
        </p:spPr>
        <p:txBody>
          <a:bodyPr/>
          <a:lstStyle/>
          <a:p>
            <a:r>
              <a:rPr lang="da-DK" dirty="0"/>
              <a:t>From ‘Make it all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’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50643E-AE71-4645-9F74-495AE071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The Omnichannel </a:t>
            </a:r>
            <a:r>
              <a:rPr lang="da-DK" dirty="0" err="1"/>
              <a:t>Hexagon</a:t>
            </a:r>
            <a:endParaRPr lang="da-DK" dirty="0"/>
          </a:p>
        </p:txBody>
      </p:sp>
      <p:pic>
        <p:nvPicPr>
          <p:cNvPr id="4" name="Billede 3">
            <a:hlinkClick r:id="rId2"/>
            <a:extLst>
              <a:ext uri="{FF2B5EF4-FFF2-40B4-BE49-F238E27FC236}">
                <a16:creationId xmlns:a16="http://schemas.microsoft.com/office/drawing/2014/main" id="{018B086A-EA29-C60D-F1E4-69071FF2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011" y="753273"/>
            <a:ext cx="3028857" cy="4273145"/>
          </a:xfrm>
          <a:prstGeom prst="rect">
            <a:avLst/>
          </a:prstGeom>
        </p:spPr>
      </p:pic>
      <p:pic>
        <p:nvPicPr>
          <p:cNvPr id="5" name="Billede 4" descr="Et billede, der indeholder papirvare&#10;&#10;Automatisk genereret beskrivelse">
            <a:extLst>
              <a:ext uri="{FF2B5EF4-FFF2-40B4-BE49-F238E27FC236}">
                <a16:creationId xmlns:a16="http://schemas.microsoft.com/office/drawing/2014/main" id="{D80C90BD-BA64-9CD7-68E0-173DC214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84162"/>
            <a:ext cx="376936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9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8D5472-F98E-A645-B4ED-C5A42D3CB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17990" r="18042" b="20571"/>
          <a:stretch/>
        </p:blipFill>
        <p:spPr>
          <a:xfrm>
            <a:off x="2877780" y="345639"/>
            <a:ext cx="6436439" cy="61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1527303-C87C-F347-8F8F-04C4A39CC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t="20952" r="17830" b="21904"/>
          <a:stretch/>
        </p:blipFill>
        <p:spPr>
          <a:xfrm>
            <a:off x="2898017" y="626894"/>
            <a:ext cx="6761137" cy="59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F343A30-9873-B745-8F96-879161D49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9260" r="17831" b="20635"/>
          <a:stretch/>
        </p:blipFill>
        <p:spPr>
          <a:xfrm>
            <a:off x="2995053" y="569686"/>
            <a:ext cx="6201894" cy="57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078" y="155112"/>
            <a:ext cx="10498741" cy="1478400"/>
          </a:xfrm>
        </p:spPr>
        <p:txBody>
          <a:bodyPr anchor="t"/>
          <a:lstStyle/>
          <a:p>
            <a:r>
              <a:rPr lang="da-DK" dirty="0"/>
              <a:t>The </a:t>
            </a:r>
            <a:r>
              <a:rPr lang="da-DK" dirty="0" err="1"/>
              <a:t>omnichannel</a:t>
            </a:r>
            <a:r>
              <a:rPr lang="da-DK" dirty="0"/>
              <a:t> </a:t>
            </a:r>
            <a:r>
              <a:rPr lang="da-DK" dirty="0" err="1"/>
              <a:t>hexagon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C29CA42-503D-484F-B97C-F9B89564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t="17354" r="16138" b="17037"/>
          <a:stretch/>
        </p:blipFill>
        <p:spPr>
          <a:xfrm>
            <a:off x="2895598" y="714827"/>
            <a:ext cx="6262915" cy="61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Thanks</a:t>
            </a:r>
            <a:r>
              <a:rPr lang="da-DK" dirty="0"/>
              <a:t> for </a:t>
            </a:r>
            <a:r>
              <a:rPr lang="da-DK" dirty="0" err="1"/>
              <a:t>looking</a:t>
            </a:r>
            <a:r>
              <a:rPr lang="da-DK" dirty="0"/>
              <a:t>!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46629" y="1934400"/>
            <a:ext cx="7851168" cy="3901251"/>
          </a:xfrm>
        </p:spPr>
        <p:txBody>
          <a:bodyPr anchor="t">
            <a:normAutofit/>
          </a:bodyPr>
          <a:lstStyle/>
          <a:p>
            <a:r>
              <a:rPr lang="da-DK" dirty="0"/>
              <a:t>Rasmus Houlind</a:t>
            </a:r>
          </a:p>
          <a:p>
            <a:r>
              <a:rPr lang="da-DK" dirty="0" err="1">
                <a:solidFill>
                  <a:srgbClr val="00B0F0"/>
                </a:solidFill>
              </a:rPr>
              <a:t>dk.linkedin.com</a:t>
            </a:r>
            <a:r>
              <a:rPr lang="da-DK" dirty="0">
                <a:solidFill>
                  <a:srgbClr val="00B0F0"/>
                </a:solidFill>
              </a:rPr>
              <a:t>/in/</a:t>
            </a:r>
            <a:r>
              <a:rPr lang="da-DK" dirty="0" err="1">
                <a:solidFill>
                  <a:srgbClr val="00B0F0"/>
                </a:solidFill>
              </a:rPr>
              <a:t>houlind</a:t>
            </a:r>
            <a:endParaRPr lang="da-DK" dirty="0">
              <a:solidFill>
                <a:srgbClr val="00B0F0"/>
              </a:solidFill>
            </a:endParaRPr>
          </a:p>
          <a:p>
            <a:r>
              <a:rPr lang="da-DK" u="sng" dirty="0" err="1">
                <a:solidFill>
                  <a:schemeClr val="accent2"/>
                </a:solidFill>
              </a:rPr>
              <a:t>rh@agillic.com</a:t>
            </a:r>
            <a:endParaRPr lang="da-DK" u="sng" dirty="0">
              <a:solidFill>
                <a:schemeClr val="accent2"/>
              </a:solidFill>
            </a:endParaRPr>
          </a:p>
          <a:p>
            <a:r>
              <a:rPr lang="da-DK" dirty="0" err="1"/>
              <a:t>cell</a:t>
            </a:r>
            <a:r>
              <a:rPr lang="da-DK" dirty="0"/>
              <a:t>. +45 53 886 555</a:t>
            </a:r>
          </a:p>
          <a:p>
            <a:endParaRPr lang="da-DK" dirty="0"/>
          </a:p>
          <a:p>
            <a:r>
              <a:rPr lang="da-DK" dirty="0"/>
              <a:t>Buy the book on </a:t>
            </a:r>
            <a:r>
              <a:rPr lang="da-DK" dirty="0">
                <a:hlinkClick r:id="rId2"/>
              </a:rPr>
              <a:t>Amazon!</a:t>
            </a:r>
            <a:endParaRPr lang="da-DK" dirty="0"/>
          </a:p>
          <a:p>
            <a:pPr lvl="1"/>
            <a:r>
              <a:rPr lang="da-DK" dirty="0">
                <a:hlinkClick r:id="rId2"/>
              </a:rPr>
              <a:t>https://a.co/d/hq5HeMt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r="19414"/>
          <a:stretch/>
        </p:blipFill>
        <p:spPr>
          <a:xfrm>
            <a:off x="8444172" y="1232272"/>
            <a:ext cx="2519793" cy="2860304"/>
          </a:xfrm>
          <a:prstGeom prst="rect">
            <a:avLst/>
          </a:prstGeom>
        </p:spPr>
      </p:pic>
      <p:pic>
        <p:nvPicPr>
          <p:cNvPr id="6" name="Billede 5">
            <a:hlinkClick r:id="rId2"/>
            <a:extLst>
              <a:ext uri="{FF2B5EF4-FFF2-40B4-BE49-F238E27FC236}">
                <a16:creationId xmlns:a16="http://schemas.microsoft.com/office/drawing/2014/main" id="{03978675-D40F-5A48-905D-626F8EDFF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00" y="2532777"/>
            <a:ext cx="2511452" cy="35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5FC9DC3-119E-8041-88E6-1A35BAC2A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2" t="52252" r="21592" b="20901"/>
          <a:stretch/>
        </p:blipFill>
        <p:spPr>
          <a:xfrm>
            <a:off x="2261287" y="-102566"/>
            <a:ext cx="7142204" cy="7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</a:t>
            </a:r>
            <a:r>
              <a:rPr lang="da-DK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</a:t>
            </a:r>
            <a:r>
              <a:rPr lang="da-DK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book…</a:t>
            </a:r>
          </a:p>
        </p:txBody>
      </p:sp>
      <p:sp>
        <p:nvSpPr>
          <p:cNvPr id="7" name="Rektangel 6"/>
          <p:cNvSpPr/>
          <p:nvPr/>
        </p:nvSpPr>
        <p:spPr>
          <a:xfrm>
            <a:off x="5618922" y="4425318"/>
            <a:ext cx="5145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‘Make it all about me’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</a:t>
            </a:r>
            <a:r>
              <a:rPr lang="en-US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‘all about business’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chock full of practical advice and ideas for using data, analytics and personalization tools to create value, both for customers and the bottom line.”</a:t>
            </a:r>
            <a:r>
              <a:rPr lang="da-DK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da-DK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a-DK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Don Peppers, </a:t>
            </a:r>
            <a:r>
              <a:rPr lang="da-DK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author</a:t>
            </a:r>
            <a:r>
              <a:rPr lang="da-DK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a-DK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thought</a:t>
            </a:r>
            <a:r>
              <a:rPr lang="da-DK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a-DK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leader</a:t>
            </a:r>
            <a:r>
              <a:rPr lang="da-DK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CX Speakers</a:t>
            </a:r>
          </a:p>
        </p:txBody>
      </p:sp>
      <p:sp>
        <p:nvSpPr>
          <p:cNvPr id="9" name="Rektangel 8"/>
          <p:cNvSpPr/>
          <p:nvPr/>
        </p:nvSpPr>
        <p:spPr>
          <a:xfrm>
            <a:off x="5618922" y="2313971"/>
            <a:ext cx="5883967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spcBef>
                <a:spcPct val="20000"/>
              </a:spcBef>
              <a:buClr>
                <a:srgbClr val="74849A"/>
              </a:buClr>
              <a:buFont typeface="Times" charset="0"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80+ professional contributors</a:t>
            </a:r>
          </a:p>
          <a:p>
            <a:pPr marL="342891" indent="-342891">
              <a:spcBef>
                <a:spcPct val="20000"/>
              </a:spcBef>
              <a:buClr>
                <a:srgbClr val="74849A"/>
              </a:buClr>
              <a:buFont typeface="Times" charset="0"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expert panels and roundtable sessions</a:t>
            </a:r>
          </a:p>
          <a:p>
            <a:pPr marL="342891" indent="-342891">
              <a:spcBef>
                <a:spcPct val="20000"/>
              </a:spcBef>
              <a:buClr>
                <a:srgbClr val="74849A"/>
              </a:buClr>
              <a:buFont typeface="Times" charset="0"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 co-author, Colin Shearer</a:t>
            </a:r>
          </a:p>
          <a:p>
            <a:pPr marL="342891" indent="-342891">
              <a:spcBef>
                <a:spcPct val="20000"/>
              </a:spcBef>
              <a:buClr>
                <a:srgbClr val="74849A"/>
              </a:buClr>
              <a:buFont typeface="Times" charset="0"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Collecting research data about Omnichannel Marketing</a:t>
            </a:r>
          </a:p>
          <a:p>
            <a:pPr marL="342891" indent="-342891">
              <a:spcBef>
                <a:spcPct val="20000"/>
              </a:spcBef>
              <a:buClr>
                <a:srgbClr val="74849A"/>
              </a:buClr>
              <a:buFont typeface="Times" charset="0"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than 700 respondents of first omnichannel survey</a:t>
            </a:r>
          </a:p>
          <a:p>
            <a:pPr marL="342891" indent="-342891">
              <a:spcBef>
                <a:spcPct val="20000"/>
              </a:spcBef>
              <a:buClr>
                <a:srgbClr val="74849A"/>
              </a:buClr>
              <a:buFont typeface="Times" charset="0"/>
              <a:buChar char="•"/>
            </a:pPr>
            <a:r>
              <a:rPr lang="en-GB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than 4000 books sold</a:t>
            </a:r>
          </a:p>
          <a:p>
            <a:pPr marL="342891" indent="-342891">
              <a:spcBef>
                <a:spcPct val="20000"/>
              </a:spcBef>
              <a:buClr>
                <a:srgbClr val="74849A"/>
              </a:buClr>
              <a:buFont typeface="Times" charset="0"/>
              <a:buChar char="•"/>
            </a:pPr>
            <a:endParaRPr lang="en-GB" sz="16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Billede 7">
            <a:hlinkClick r:id="rId2"/>
            <a:extLst>
              <a:ext uri="{FF2B5EF4-FFF2-40B4-BE49-F238E27FC236}">
                <a16:creationId xmlns:a16="http://schemas.microsoft.com/office/drawing/2014/main" id="{211618E1-166C-0849-999A-067412535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73" y="1820661"/>
            <a:ext cx="3028857" cy="42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How do the </a:t>
            </a:r>
            <a:r>
              <a:rPr lang="da-DK" dirty="0" err="1"/>
              <a:t>best</a:t>
            </a:r>
            <a:r>
              <a:rPr lang="da-DK" dirty="0"/>
              <a:t> in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with </a:t>
            </a:r>
            <a:r>
              <a:rPr lang="da-DK" dirty="0" err="1"/>
              <a:t>omnichannel</a:t>
            </a:r>
            <a:r>
              <a:rPr lang="da-DK" dirty="0"/>
              <a:t> marketing &amp; CX?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38881" y="2349998"/>
            <a:ext cx="7442237" cy="3901251"/>
          </a:xfrm>
        </p:spPr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GB" dirty="0"/>
              <a:t>They recognise their customers across channels and ask for permission to communicate directly</a:t>
            </a:r>
          </a:p>
          <a:p>
            <a:pPr marL="609585" indent="-609585">
              <a:buFont typeface="+mj-lt"/>
              <a:buAutoNum type="arabicPeriod"/>
            </a:pPr>
            <a:r>
              <a:rPr lang="en-GB" dirty="0"/>
              <a:t>They collect data systematically from all touchpoints and channels</a:t>
            </a:r>
          </a:p>
          <a:p>
            <a:pPr marL="609585" indent="-609585">
              <a:buFont typeface="+mj-lt"/>
              <a:buAutoNum type="arabicPeriod"/>
            </a:pPr>
            <a:r>
              <a:rPr lang="en-GB" dirty="0"/>
              <a:t>They analyse their data to provide insights on a customer level</a:t>
            </a:r>
          </a:p>
          <a:p>
            <a:pPr marL="609585" indent="-609585">
              <a:buFont typeface="+mj-lt"/>
              <a:buAutoNum type="arabicPeriod"/>
            </a:pPr>
            <a:r>
              <a:rPr lang="en-GB" dirty="0"/>
              <a:t>They act on their data and insights to create better communication, service and CX</a:t>
            </a:r>
          </a:p>
          <a:p>
            <a:pPr marL="609585" indent="-609585">
              <a:buFont typeface="+mj-lt"/>
              <a:buAutoNum type="arabicPeriod"/>
            </a:pPr>
            <a:r>
              <a:rPr lang="en-GB" dirty="0"/>
              <a:t>They analyse their performance using customer metrics</a:t>
            </a:r>
          </a:p>
          <a:p>
            <a:pPr marL="609585" indent="-609585">
              <a:buFont typeface="+mj-lt"/>
              <a:buAutoNum type="arabicPeriod"/>
            </a:pPr>
            <a:r>
              <a:rPr lang="en-GB" dirty="0"/>
              <a:t>They’ve organised themselves around omnichannel marketing</a:t>
            </a:r>
          </a:p>
        </p:txBody>
      </p:sp>
      <p:pic>
        <p:nvPicPr>
          <p:cNvPr id="6" name="Billede 5" descr="Et billede, der indeholder papirvare&#10;&#10;Automatisk genereret beskrivelse">
            <a:extLst>
              <a:ext uri="{FF2B5EF4-FFF2-40B4-BE49-F238E27FC236}">
                <a16:creationId xmlns:a16="http://schemas.microsoft.com/office/drawing/2014/main" id="{83EE4367-43A7-9D42-B8C1-A68E06F4F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867" y="1934400"/>
            <a:ext cx="376936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078" y="155112"/>
            <a:ext cx="10498741" cy="1478400"/>
          </a:xfrm>
        </p:spPr>
        <p:txBody>
          <a:bodyPr anchor="t"/>
          <a:lstStyle/>
          <a:p>
            <a:r>
              <a:rPr lang="da-DK" dirty="0"/>
              <a:t>The </a:t>
            </a:r>
            <a:r>
              <a:rPr lang="da-DK" dirty="0" err="1"/>
              <a:t>Omnichannel</a:t>
            </a:r>
            <a:r>
              <a:rPr lang="da-DK" dirty="0"/>
              <a:t> </a:t>
            </a:r>
            <a:r>
              <a:rPr lang="da-DK" dirty="0" err="1"/>
              <a:t>Hexagon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C40728A-E9C0-1B40-AB83-4A3345103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17291" r="17222" b="18542"/>
          <a:stretch/>
        </p:blipFill>
        <p:spPr>
          <a:xfrm>
            <a:off x="2557462" y="634168"/>
            <a:ext cx="6486525" cy="6223832"/>
          </a:xfrm>
          <a:prstGeom prst="rect">
            <a:avLst/>
          </a:prstGeom>
        </p:spPr>
      </p:pic>
      <p:pic>
        <p:nvPicPr>
          <p:cNvPr id="7" name="Billede 6" descr="Et billede, der indeholder papirvare&#10;&#10;Automatisk genereret beskrivelse">
            <a:extLst>
              <a:ext uri="{FF2B5EF4-FFF2-40B4-BE49-F238E27FC236}">
                <a16:creationId xmlns:a16="http://schemas.microsoft.com/office/drawing/2014/main" id="{469288AB-B39F-4641-8D72-5CD456756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36" y="372911"/>
            <a:ext cx="6891335" cy="68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1BB1418F-2987-8F41-81CF-696A4313E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17291" r="17222" b="18542"/>
          <a:stretch/>
        </p:blipFill>
        <p:spPr>
          <a:xfrm>
            <a:off x="2232992" y="-316640"/>
            <a:ext cx="7639671" cy="7330278"/>
          </a:xfrm>
          <a:prstGeom prst="rect">
            <a:avLst/>
          </a:prstGeom>
        </p:spPr>
      </p:pic>
      <p:pic>
        <p:nvPicPr>
          <p:cNvPr id="32" name="Billede 31" descr="Et billede, der indeholder papirvare&#10;&#10;Automatisk genereret beskrivelse">
            <a:extLst>
              <a:ext uri="{FF2B5EF4-FFF2-40B4-BE49-F238E27FC236}">
                <a16:creationId xmlns:a16="http://schemas.microsoft.com/office/drawing/2014/main" id="{947E11A3-E848-8545-9B87-E2AEDC8C3B4F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088451" y="-610362"/>
            <a:ext cx="8078724" cy="8078724"/>
          </a:xfrm>
          <a:prstGeom prst="rect">
            <a:avLst/>
          </a:prstGeom>
        </p:spPr>
      </p:pic>
      <p:sp>
        <p:nvSpPr>
          <p:cNvPr id="16" name="Ligebenet trapez 15"/>
          <p:cNvSpPr/>
          <p:nvPr/>
        </p:nvSpPr>
        <p:spPr bwMode="auto">
          <a:xfrm rot="7196051">
            <a:off x="2264579" y="1653931"/>
            <a:ext cx="3436475" cy="1022352"/>
          </a:xfrm>
          <a:prstGeom prst="trapezoid">
            <a:avLst>
              <a:gd name="adj" fmla="val 57362"/>
            </a:avLst>
          </a:prstGeom>
          <a:solidFill>
            <a:schemeClr val="accent2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Arial" charset="0"/>
              <a:ea typeface="ＭＳ Ｐゴシック" charset="-128"/>
            </a:endParaRPr>
          </a:p>
        </p:txBody>
      </p:sp>
      <p:sp>
        <p:nvSpPr>
          <p:cNvPr id="17" name="Ligebenet trapez 16"/>
          <p:cNvSpPr/>
          <p:nvPr/>
        </p:nvSpPr>
        <p:spPr bwMode="auto">
          <a:xfrm rot="10800000">
            <a:off x="4407027" y="410825"/>
            <a:ext cx="3441573" cy="1206416"/>
          </a:xfrm>
          <a:prstGeom prst="trapezoid">
            <a:avLst>
              <a:gd name="adj" fmla="val 57362"/>
            </a:avLst>
          </a:prstGeom>
          <a:solidFill>
            <a:schemeClr val="accent2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Arial" charset="0"/>
              <a:ea typeface="ＭＳ Ｐゴシック" charset="-128"/>
            </a:endParaRPr>
          </a:p>
        </p:txBody>
      </p:sp>
      <p:sp>
        <p:nvSpPr>
          <p:cNvPr id="18" name="Ligebenet trapez 17"/>
          <p:cNvSpPr/>
          <p:nvPr/>
        </p:nvSpPr>
        <p:spPr bwMode="auto">
          <a:xfrm rot="14377167">
            <a:off x="6738053" y="1754549"/>
            <a:ext cx="3411081" cy="654883"/>
          </a:xfrm>
          <a:prstGeom prst="trapezoid">
            <a:avLst>
              <a:gd name="adj" fmla="val 57362"/>
            </a:avLst>
          </a:prstGeom>
          <a:solidFill>
            <a:schemeClr val="accent2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Arial" charset="0"/>
              <a:ea typeface="ＭＳ Ｐゴシック" charset="-128"/>
            </a:endParaRPr>
          </a:p>
        </p:txBody>
      </p:sp>
      <p:sp>
        <p:nvSpPr>
          <p:cNvPr id="19" name="Ligebenet trapez 18"/>
          <p:cNvSpPr/>
          <p:nvPr/>
        </p:nvSpPr>
        <p:spPr bwMode="auto">
          <a:xfrm rot="17983535">
            <a:off x="6635769" y="4285638"/>
            <a:ext cx="3444649" cy="840311"/>
          </a:xfrm>
          <a:prstGeom prst="trapezoid">
            <a:avLst>
              <a:gd name="adj" fmla="val 57362"/>
            </a:avLst>
          </a:prstGeom>
          <a:solidFill>
            <a:schemeClr val="accent2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Arial" charset="0"/>
              <a:ea typeface="ＭＳ Ｐゴシック" charset="-128"/>
            </a:endParaRPr>
          </a:p>
        </p:txBody>
      </p:sp>
      <p:sp>
        <p:nvSpPr>
          <p:cNvPr id="20" name="Ligebenet trapez 19"/>
          <p:cNvSpPr/>
          <p:nvPr/>
        </p:nvSpPr>
        <p:spPr bwMode="auto">
          <a:xfrm>
            <a:off x="4396321" y="5497252"/>
            <a:ext cx="3437395" cy="897097"/>
          </a:xfrm>
          <a:prstGeom prst="trapezoid">
            <a:avLst>
              <a:gd name="adj" fmla="val 57362"/>
            </a:avLst>
          </a:prstGeom>
          <a:solidFill>
            <a:schemeClr val="accent2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Arial" charset="0"/>
              <a:ea typeface="ＭＳ Ｐゴシック" charset="-128"/>
            </a:endParaRPr>
          </a:p>
        </p:txBody>
      </p:sp>
      <p:sp>
        <p:nvSpPr>
          <p:cNvPr id="22" name="Ligebenet trapez 21"/>
          <p:cNvSpPr/>
          <p:nvPr/>
        </p:nvSpPr>
        <p:spPr bwMode="auto">
          <a:xfrm rot="3600000">
            <a:off x="2324691" y="4031979"/>
            <a:ext cx="3417523" cy="1143964"/>
          </a:xfrm>
          <a:prstGeom prst="trapezoid">
            <a:avLst>
              <a:gd name="adj" fmla="val 57362"/>
            </a:avLst>
          </a:prstGeom>
          <a:solidFill>
            <a:schemeClr val="accent2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07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AD3DEE-5E83-A04C-A270-9917B28FF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20355" r="18757" b="20473"/>
          <a:stretch/>
        </p:blipFill>
        <p:spPr>
          <a:xfrm>
            <a:off x="2796930" y="498230"/>
            <a:ext cx="6330461" cy="58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6DCEE9C-131C-BE45-99E9-22B857E3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31CA5C8-D8A7-4F42-8C43-4BD957C37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20000" r="16852" b="19259"/>
          <a:stretch/>
        </p:blipFill>
        <p:spPr>
          <a:xfrm>
            <a:off x="2578100" y="266701"/>
            <a:ext cx="6908800" cy="64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visitkort&#10;&#10;Automatisk genereret beskrivelse">
            <a:extLst>
              <a:ext uri="{FF2B5EF4-FFF2-40B4-BE49-F238E27FC236}">
                <a16:creationId xmlns:a16="http://schemas.microsoft.com/office/drawing/2014/main" id="{AAE1BD76-3C38-8040-8A39-7E64391F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19444" r="16296" b="20000"/>
          <a:stretch/>
        </p:blipFill>
        <p:spPr>
          <a:xfrm>
            <a:off x="2641600" y="139700"/>
            <a:ext cx="7010400" cy="62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illic">
  <a:themeElements>
    <a:clrScheme name="Agillic Summit18">
      <a:dk1>
        <a:srgbClr val="474747"/>
      </a:dk1>
      <a:lt1>
        <a:sysClr val="window" lastClr="FFFFFF"/>
      </a:lt1>
      <a:dk2>
        <a:srgbClr val="474747"/>
      </a:dk2>
      <a:lt2>
        <a:srgbClr val="FFFFFF"/>
      </a:lt2>
      <a:accent1>
        <a:srgbClr val="8DC63F"/>
      </a:accent1>
      <a:accent2>
        <a:srgbClr val="27AAE1"/>
      </a:accent2>
      <a:accent3>
        <a:srgbClr val="EF4136"/>
      </a:accent3>
      <a:accent4>
        <a:srgbClr val="F7941E"/>
      </a:accent4>
      <a:accent5>
        <a:srgbClr val="9E1F63"/>
      </a:accent5>
      <a:accent6>
        <a:srgbClr val="ECDD13"/>
      </a:accent6>
      <a:hlink>
        <a:srgbClr val="474747"/>
      </a:hlink>
      <a:folHlink>
        <a:srgbClr val="474747"/>
      </a:folHlink>
    </a:clrScheme>
    <a:fontScheme name="Agillic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illic.potx" id="{FBD26FE4-D238-411C-BEAB-E43B4591EE8E}" vid="{7EEB85B5-F978-4B3D-A424-724ACC5F26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Agillic</Template>
  <TotalTime>202</TotalTime>
  <Words>765</Words>
  <Application>Microsoft Macintosh PowerPoint</Application>
  <PresentationFormat>Widescreen</PresentationFormat>
  <Paragraphs>112</Paragraphs>
  <Slides>14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Times</vt:lpstr>
      <vt:lpstr>Agillic</vt:lpstr>
      <vt:lpstr>The Omnichannel Hexagon</vt:lpstr>
      <vt:lpstr>PowerPoint-præsentation</vt:lpstr>
      <vt:lpstr>More than a book…</vt:lpstr>
      <vt:lpstr>How do the best in class work with omnichannel marketing &amp; CX?</vt:lpstr>
      <vt:lpstr>The Omnichannel Hexagon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The omnichannel hexagon</vt:lpstr>
      <vt:lpstr>Thanks for looking!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får du maximal effekt af at personalisere kunderejsen på tværs af kanaler?  (uden at gå over budget)</dc:title>
  <dc:creator>Rasmus Houlind</dc:creator>
  <cp:keywords>Template</cp:keywords>
  <cp:lastModifiedBy>Rasmus Houlind</cp:lastModifiedBy>
  <cp:revision>26</cp:revision>
  <dcterms:created xsi:type="dcterms:W3CDTF">2019-05-27T19:35:33Z</dcterms:created>
  <dcterms:modified xsi:type="dcterms:W3CDTF">2023-04-14T12:06:47Z</dcterms:modified>
</cp:coreProperties>
</file>